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80" r:id="rId2"/>
    <p:sldId id="281" r:id="rId3"/>
    <p:sldId id="299" r:id="rId4"/>
    <p:sldId id="298" r:id="rId5"/>
    <p:sldId id="282" r:id="rId6"/>
    <p:sldId id="292" r:id="rId7"/>
    <p:sldId id="300" r:id="rId8"/>
    <p:sldId id="301" r:id="rId9"/>
    <p:sldId id="304" r:id="rId10"/>
    <p:sldId id="287" r:id="rId11"/>
    <p:sldId id="286" r:id="rId12"/>
    <p:sldId id="283" r:id="rId13"/>
    <p:sldId id="293" r:id="rId14"/>
    <p:sldId id="289" r:id="rId15"/>
    <p:sldId id="303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A9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78" autoAdjust="0"/>
    <p:restoredTop sz="95900" autoAdjust="0"/>
  </p:normalViewPr>
  <p:slideViewPr>
    <p:cSldViewPr>
      <p:cViewPr varScale="1">
        <p:scale>
          <a:sx n="83" d="100"/>
          <a:sy n="83" d="100"/>
        </p:scale>
        <p:origin x="-162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2B548655-51A9-47D3-BC6E-27A48698B395}" type="datetimeFigureOut">
              <a:rPr lang="ru-RU"/>
              <a:pPr>
                <a:defRPr/>
              </a:pPr>
              <a:t>28.02.2017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B399E97C-560A-44E4-A026-351B291155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624688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15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83DF5BA-D56F-40EF-BDEA-2EDAEFE4BB29}" type="slidenum">
              <a:rPr lang="ru-RU">
                <a:latin typeface="Arial" pitchFamily="34" charset="0"/>
              </a:rPr>
              <a:pPr/>
              <a:t>10</a:t>
            </a:fld>
            <a:endParaRPr lang="ru-RU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 bwMode="gray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4"/>
          <p:cNvSpPr txBox="1">
            <a:spLocks noChangeArrowheads="1"/>
          </p:cNvSpPr>
          <p:nvPr/>
        </p:nvSpPr>
        <p:spPr bwMode="gray">
          <a:xfrm>
            <a:off x="368300" y="395288"/>
            <a:ext cx="13843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 i="1">
                <a:solidFill>
                  <a:schemeClr val="accent2"/>
                </a:solidFill>
                <a:latin typeface="Arial" charset="0"/>
              </a:rPr>
              <a:t>LOGO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3810000" y="5029200"/>
            <a:ext cx="4724400" cy="3810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2057400"/>
            <a:ext cx="6096000" cy="682625"/>
          </a:xfrm>
        </p:spPr>
        <p:txBody>
          <a:bodyPr/>
          <a:lstStyle>
            <a:lvl1pPr algn="r"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477000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477000"/>
            <a:ext cx="2895600" cy="244475"/>
          </a:xfrm>
        </p:spPr>
        <p:txBody>
          <a:bodyPr/>
          <a:lstStyle>
            <a:lvl1pPr algn="ctr">
              <a:defRPr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77000"/>
            <a:ext cx="2133600" cy="2444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460E8B7-7DDA-4C38-BA7E-9E202A76C3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CC07F7-448A-4D8B-9C3A-D438307E12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206F6D-D9C6-448B-BBEF-AD4D3BB182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81000" y="1600200"/>
            <a:ext cx="40767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10100" y="1600200"/>
            <a:ext cx="40767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ED0D62-FAA2-4E6C-96B4-FA5527623E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1B8AF6-4459-475D-9754-D421338A7C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C3F973-EFC6-41C5-A9C6-5D196BEA59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CAC25B-2297-4119-B2E6-193DE0B1DC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3A13C9-FEDA-4579-B4B9-F6A9F1A7CC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609893-088C-4A64-9202-A4A531FC3F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8DD367-9AEA-41AC-B7F5-89EC7C591A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91300" y="655638"/>
            <a:ext cx="2095500" cy="55927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655638"/>
            <a:ext cx="6134100" cy="55927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4C6A5-72E9-47FD-90C9-FD9CC7633C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655638"/>
            <a:ext cx="4953000" cy="56356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381000" y="1600200"/>
            <a:ext cx="8305800" cy="4648200"/>
          </a:xfrm>
        </p:spPr>
        <p:txBody>
          <a:bodyPr/>
          <a:lstStyle/>
          <a:p>
            <a:pPr lvl="0"/>
            <a:r>
              <a:rPr lang="ru-RU" noProof="0" smtClean="0"/>
              <a:t>Вставка диаграммы</a:t>
            </a:r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F7BE79-346B-4115-B96D-71E4B3DC92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655638"/>
            <a:ext cx="4953000" cy="56356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381000" y="1600200"/>
            <a:ext cx="8305800" cy="4648200"/>
          </a:xfrm>
        </p:spPr>
        <p:txBody>
          <a:bodyPr/>
          <a:lstStyle/>
          <a:p>
            <a:pPr lvl="0"/>
            <a:r>
              <a:rPr lang="ru-RU" noProof="0" smtClean="0"/>
              <a:t>Вставка таблицы</a:t>
            </a:r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481292-47BC-4786-A099-341B380008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600200"/>
            <a:ext cx="83058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white">
          <a:xfrm>
            <a:off x="304800" y="6400800"/>
            <a:ext cx="2133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6096000" y="6400800"/>
            <a:ext cx="2895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1">
                <a:solidFill>
                  <a:schemeClr val="bg1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white">
          <a:xfrm>
            <a:off x="2971800" y="6400800"/>
            <a:ext cx="2133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A6A3694E-E140-4104-84B3-8D867F663F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304800" y="655638"/>
            <a:ext cx="4953000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hf sldNum="0" hdr="0" dt="0"/>
  <p:txStyles>
    <p:titleStyle>
      <a:lvl1pPr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214422"/>
            <a:ext cx="6500826" cy="5643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6500825" cy="1285860"/>
          </a:xfrm>
          <a:solidFill>
            <a:srgbClr val="FFFF00"/>
          </a:solidFill>
          <a:ln>
            <a:solidFill>
              <a:schemeClr val="bg1"/>
            </a:solidFill>
          </a:ln>
        </p:spPr>
        <p:txBody>
          <a:bodyPr/>
          <a:lstStyle/>
          <a:p>
            <a:pPr>
              <a:defRPr/>
            </a:pPr>
            <a:r>
              <a:rPr lang="ru-RU" sz="4000" i="1" dirty="0" smtClean="0">
                <a:solidFill>
                  <a:srgbClr val="002060"/>
                </a:solidFill>
                <a:latin typeface="+mn-lt"/>
              </a:rPr>
              <a:t>Жидкие вещества Жидкие кристаллы</a:t>
            </a:r>
            <a:endParaRPr lang="ru-RU" sz="4000" i="1" dirty="0">
              <a:solidFill>
                <a:srgbClr val="00206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2571744"/>
            <a:ext cx="3358275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AutoShape 5"/>
          <p:cNvSpPr>
            <a:spLocks noChangeArrowheads="1"/>
          </p:cNvSpPr>
          <p:nvPr/>
        </p:nvSpPr>
        <p:spPr bwMode="blackWhite">
          <a:xfrm>
            <a:off x="3714744" y="1357298"/>
            <a:ext cx="5214974" cy="4714908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chemeClr val="hlink">
                  <a:alpha val="0"/>
                </a:schemeClr>
              </a:gs>
              <a:gs pos="50000">
                <a:schemeClr val="hlink">
                  <a:gamma/>
                  <a:tint val="66667"/>
                  <a:invGamma/>
                </a:schemeClr>
              </a:gs>
              <a:gs pos="100000">
                <a:schemeClr val="hlink"/>
              </a:gs>
            </a:gsLst>
            <a:lin ang="2700000" scaled="1"/>
          </a:gradFill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lnSpc>
                <a:spcPts val="2000"/>
              </a:lnSpc>
              <a:defRPr/>
            </a:pPr>
            <a:r>
              <a:rPr lang="ru-RU" sz="2000" b="1" i="1" dirty="0">
                <a:solidFill>
                  <a:srgbClr val="002060"/>
                </a:solidFill>
              </a:rPr>
              <a:t>Необходимая составная </a:t>
            </a:r>
            <a:endParaRPr lang="ru-RU" sz="2000" b="1" i="1" dirty="0" smtClean="0">
              <a:solidFill>
                <a:srgbClr val="002060"/>
              </a:solidFill>
            </a:endParaRPr>
          </a:p>
          <a:p>
            <a:pPr algn="ctr" eaLnBrk="0" hangingPunct="0">
              <a:lnSpc>
                <a:spcPts val="2000"/>
              </a:lnSpc>
              <a:defRPr/>
            </a:pPr>
            <a:r>
              <a:rPr lang="ru-RU" sz="2000" b="1" i="1" dirty="0" smtClean="0">
                <a:solidFill>
                  <a:srgbClr val="002060"/>
                </a:solidFill>
              </a:rPr>
              <a:t>часть </a:t>
            </a:r>
            <a:r>
              <a:rPr lang="ru-RU" sz="2000" b="1" i="1" dirty="0">
                <a:solidFill>
                  <a:srgbClr val="002060"/>
                </a:solidFill>
              </a:rPr>
              <a:t>всего </a:t>
            </a:r>
            <a:r>
              <a:rPr lang="ru-RU" sz="2000" b="1" i="1" dirty="0" smtClean="0">
                <a:solidFill>
                  <a:srgbClr val="002060"/>
                </a:solidFill>
              </a:rPr>
              <a:t>живого.</a:t>
            </a:r>
          </a:p>
          <a:p>
            <a:pPr algn="ctr" eaLnBrk="0" hangingPunct="0">
              <a:lnSpc>
                <a:spcPts val="2000"/>
              </a:lnSpc>
              <a:defRPr/>
            </a:pPr>
            <a:endParaRPr lang="ru-RU" sz="2000" b="1" i="1" dirty="0" smtClean="0">
              <a:solidFill>
                <a:srgbClr val="002060"/>
              </a:solidFill>
            </a:endParaRPr>
          </a:p>
          <a:p>
            <a:pPr algn="ctr" eaLnBrk="0" hangingPunct="0">
              <a:lnSpc>
                <a:spcPts val="2000"/>
              </a:lnSpc>
              <a:defRPr/>
            </a:pPr>
            <a:r>
              <a:rPr lang="ru-RU" sz="2000" b="1" i="1" dirty="0" smtClean="0">
                <a:solidFill>
                  <a:srgbClr val="002060"/>
                </a:solidFill>
              </a:rPr>
              <a:t> Вода! </a:t>
            </a:r>
          </a:p>
          <a:p>
            <a:pPr algn="ctr" eaLnBrk="0" hangingPunct="0">
              <a:lnSpc>
                <a:spcPts val="2000"/>
              </a:lnSpc>
              <a:defRPr/>
            </a:pPr>
            <a:endParaRPr lang="ru-RU" sz="2000" b="1" i="1" dirty="0" smtClean="0">
              <a:solidFill>
                <a:srgbClr val="002060"/>
              </a:solidFill>
            </a:endParaRPr>
          </a:p>
          <a:p>
            <a:pPr algn="ctr" eaLnBrk="0" hangingPunct="0">
              <a:lnSpc>
                <a:spcPts val="2000"/>
              </a:lnSpc>
              <a:defRPr/>
            </a:pPr>
            <a:r>
              <a:rPr lang="ru-RU" sz="2000" b="1" i="1" dirty="0" smtClean="0">
                <a:solidFill>
                  <a:srgbClr val="002060"/>
                </a:solidFill>
              </a:rPr>
              <a:t>У </a:t>
            </a:r>
            <a:r>
              <a:rPr lang="ru-RU" sz="2000" b="1" i="1" dirty="0">
                <a:solidFill>
                  <a:srgbClr val="002060"/>
                </a:solidFill>
              </a:rPr>
              <a:t>тебя нет ни вкуса, ни цвета, </a:t>
            </a:r>
            <a:endParaRPr lang="ru-RU" sz="2000" b="1" i="1" dirty="0" smtClean="0">
              <a:solidFill>
                <a:srgbClr val="002060"/>
              </a:solidFill>
            </a:endParaRPr>
          </a:p>
          <a:p>
            <a:pPr algn="ctr" eaLnBrk="0" hangingPunct="0">
              <a:lnSpc>
                <a:spcPts val="2000"/>
              </a:lnSpc>
              <a:defRPr/>
            </a:pPr>
            <a:r>
              <a:rPr lang="ru-RU" sz="2000" b="1" i="1" dirty="0" smtClean="0">
                <a:solidFill>
                  <a:srgbClr val="002060"/>
                </a:solidFill>
              </a:rPr>
              <a:t>ни </a:t>
            </a:r>
            <a:r>
              <a:rPr lang="ru-RU" sz="2000" b="1" i="1" dirty="0">
                <a:solidFill>
                  <a:srgbClr val="002060"/>
                </a:solidFill>
              </a:rPr>
              <a:t>запаха</a:t>
            </a:r>
            <a:r>
              <a:rPr lang="ru-RU" sz="2000" b="1" i="1" dirty="0" smtClean="0">
                <a:solidFill>
                  <a:srgbClr val="002060"/>
                </a:solidFill>
              </a:rPr>
              <a:t>; тебя </a:t>
            </a:r>
            <a:r>
              <a:rPr lang="ru-RU" sz="2000" b="1" i="1" dirty="0">
                <a:solidFill>
                  <a:srgbClr val="002060"/>
                </a:solidFill>
              </a:rPr>
              <a:t>не опишешь, тобой </a:t>
            </a:r>
            <a:endParaRPr lang="ru-RU" sz="2000" b="1" i="1" dirty="0" smtClean="0">
              <a:solidFill>
                <a:srgbClr val="002060"/>
              </a:solidFill>
            </a:endParaRPr>
          </a:p>
          <a:p>
            <a:pPr algn="ctr" eaLnBrk="0" hangingPunct="0">
              <a:lnSpc>
                <a:spcPts val="2000"/>
              </a:lnSpc>
              <a:defRPr/>
            </a:pPr>
            <a:r>
              <a:rPr lang="ru-RU" sz="2000" b="1" i="1" dirty="0">
                <a:solidFill>
                  <a:srgbClr val="002060"/>
                </a:solidFill>
              </a:rPr>
              <a:t>н</a:t>
            </a:r>
            <a:r>
              <a:rPr lang="ru-RU" sz="2000" b="1" i="1" dirty="0" smtClean="0">
                <a:solidFill>
                  <a:srgbClr val="002060"/>
                </a:solidFill>
              </a:rPr>
              <a:t>аслаждаешься, </a:t>
            </a:r>
            <a:r>
              <a:rPr lang="ru-RU" sz="2000" b="1" i="1" dirty="0">
                <a:solidFill>
                  <a:srgbClr val="002060"/>
                </a:solidFill>
              </a:rPr>
              <a:t>не понимая, </a:t>
            </a:r>
            <a:endParaRPr lang="ru-RU" sz="2000" b="1" i="1" dirty="0" smtClean="0">
              <a:solidFill>
                <a:srgbClr val="002060"/>
              </a:solidFill>
            </a:endParaRPr>
          </a:p>
          <a:p>
            <a:pPr algn="ctr" eaLnBrk="0" hangingPunct="0">
              <a:lnSpc>
                <a:spcPts val="2000"/>
              </a:lnSpc>
              <a:defRPr/>
            </a:pPr>
            <a:r>
              <a:rPr lang="ru-RU" sz="2000" b="1" i="1" dirty="0" smtClean="0">
                <a:solidFill>
                  <a:srgbClr val="002060"/>
                </a:solidFill>
              </a:rPr>
              <a:t>что </a:t>
            </a:r>
            <a:r>
              <a:rPr lang="ru-RU" sz="2000" b="1" i="1" dirty="0">
                <a:solidFill>
                  <a:srgbClr val="002060"/>
                </a:solidFill>
              </a:rPr>
              <a:t>ты такое. </a:t>
            </a:r>
            <a:endParaRPr lang="ru-RU" sz="2000" b="1" i="1" dirty="0" smtClean="0">
              <a:solidFill>
                <a:srgbClr val="002060"/>
              </a:solidFill>
            </a:endParaRPr>
          </a:p>
          <a:p>
            <a:pPr algn="ctr" eaLnBrk="0" hangingPunct="0">
              <a:lnSpc>
                <a:spcPts val="2000"/>
              </a:lnSpc>
              <a:defRPr/>
            </a:pPr>
            <a:r>
              <a:rPr lang="ru-RU" sz="2000" b="1" i="1" dirty="0" smtClean="0">
                <a:solidFill>
                  <a:srgbClr val="002060"/>
                </a:solidFill>
              </a:rPr>
              <a:t>Ты </a:t>
            </a:r>
            <a:r>
              <a:rPr lang="ru-RU" sz="2000" b="1" i="1" dirty="0">
                <a:solidFill>
                  <a:srgbClr val="002060"/>
                </a:solidFill>
              </a:rPr>
              <a:t>не просто </a:t>
            </a:r>
            <a:r>
              <a:rPr lang="ru-RU" sz="2000" b="1" i="1" dirty="0" smtClean="0">
                <a:solidFill>
                  <a:srgbClr val="002060"/>
                </a:solidFill>
              </a:rPr>
              <a:t>необходима</a:t>
            </a:r>
          </a:p>
          <a:p>
            <a:pPr algn="ctr" eaLnBrk="0" hangingPunct="0">
              <a:lnSpc>
                <a:spcPts val="2000"/>
              </a:lnSpc>
              <a:defRPr/>
            </a:pPr>
            <a:r>
              <a:rPr lang="ru-RU" sz="2000" b="1" i="1" dirty="0" smtClean="0">
                <a:solidFill>
                  <a:srgbClr val="002060"/>
                </a:solidFill>
              </a:rPr>
              <a:t> </a:t>
            </a:r>
            <a:r>
              <a:rPr lang="ru-RU" sz="2000" b="1" i="1" dirty="0">
                <a:solidFill>
                  <a:srgbClr val="002060"/>
                </a:solidFill>
              </a:rPr>
              <a:t>для жизни</a:t>
            </a:r>
            <a:r>
              <a:rPr lang="ru-RU" sz="2000" b="1" i="1" dirty="0" smtClean="0">
                <a:solidFill>
                  <a:srgbClr val="002060"/>
                </a:solidFill>
              </a:rPr>
              <a:t>, </a:t>
            </a:r>
            <a:r>
              <a:rPr lang="ru-RU" sz="2000" b="1" i="1" dirty="0">
                <a:solidFill>
                  <a:srgbClr val="002060"/>
                </a:solidFill>
              </a:rPr>
              <a:t>ты и есть сама жизнь. </a:t>
            </a:r>
            <a:endParaRPr lang="ru-RU" sz="2000" b="1" i="1" dirty="0" smtClean="0">
              <a:solidFill>
                <a:srgbClr val="002060"/>
              </a:solidFill>
            </a:endParaRPr>
          </a:p>
          <a:p>
            <a:pPr algn="ctr" eaLnBrk="0" hangingPunct="0">
              <a:lnSpc>
                <a:spcPts val="2000"/>
              </a:lnSpc>
              <a:defRPr/>
            </a:pPr>
            <a:r>
              <a:rPr lang="ru-RU" sz="2000" b="1" i="1" dirty="0" smtClean="0">
                <a:solidFill>
                  <a:srgbClr val="002060"/>
                </a:solidFill>
              </a:rPr>
              <a:t>С </a:t>
            </a:r>
            <a:r>
              <a:rPr lang="ru-RU" sz="2000" b="1" i="1" dirty="0">
                <a:solidFill>
                  <a:srgbClr val="002060"/>
                </a:solidFill>
              </a:rPr>
              <a:t>тобой во всем существе </a:t>
            </a:r>
            <a:endParaRPr lang="ru-RU" sz="2000" b="1" i="1" dirty="0" smtClean="0">
              <a:solidFill>
                <a:srgbClr val="002060"/>
              </a:solidFill>
            </a:endParaRPr>
          </a:p>
          <a:p>
            <a:pPr algn="ctr" eaLnBrk="0" hangingPunct="0">
              <a:lnSpc>
                <a:spcPts val="2000"/>
              </a:lnSpc>
              <a:defRPr/>
            </a:pPr>
            <a:r>
              <a:rPr lang="ru-RU" sz="2000" b="1" i="1" dirty="0" smtClean="0">
                <a:solidFill>
                  <a:srgbClr val="002060"/>
                </a:solidFill>
              </a:rPr>
              <a:t>разливается </a:t>
            </a:r>
            <a:r>
              <a:rPr lang="ru-RU" sz="2000" b="1" i="1" dirty="0">
                <a:solidFill>
                  <a:srgbClr val="002060"/>
                </a:solidFill>
              </a:rPr>
              <a:t>блаженство</a:t>
            </a:r>
            <a:r>
              <a:rPr lang="ru-RU" sz="2000" b="1" i="1" dirty="0" smtClean="0">
                <a:solidFill>
                  <a:srgbClr val="002060"/>
                </a:solidFill>
              </a:rPr>
              <a:t>,</a:t>
            </a:r>
          </a:p>
          <a:p>
            <a:pPr algn="ctr" eaLnBrk="0" hangingPunct="0">
              <a:lnSpc>
                <a:spcPts val="2000"/>
              </a:lnSpc>
              <a:defRPr/>
            </a:pPr>
            <a:r>
              <a:rPr lang="ru-RU" sz="2000" b="1" i="1" dirty="0" smtClean="0">
                <a:solidFill>
                  <a:srgbClr val="002060"/>
                </a:solidFill>
              </a:rPr>
              <a:t> </a:t>
            </a:r>
            <a:r>
              <a:rPr lang="ru-RU" sz="2000" b="1" i="1" dirty="0">
                <a:solidFill>
                  <a:srgbClr val="002060"/>
                </a:solidFill>
              </a:rPr>
              <a:t>которое не объяснишь только </a:t>
            </a:r>
            <a:endParaRPr lang="ru-RU" sz="2000" b="1" i="1" dirty="0" smtClean="0">
              <a:solidFill>
                <a:srgbClr val="002060"/>
              </a:solidFill>
            </a:endParaRPr>
          </a:p>
          <a:p>
            <a:pPr algn="ctr" eaLnBrk="0" hangingPunct="0">
              <a:lnSpc>
                <a:spcPts val="2000"/>
              </a:lnSpc>
              <a:defRPr/>
            </a:pPr>
            <a:r>
              <a:rPr lang="ru-RU" sz="2000" b="1" i="1" dirty="0" smtClean="0">
                <a:solidFill>
                  <a:srgbClr val="002060"/>
                </a:solidFill>
              </a:rPr>
              <a:t>нашими </a:t>
            </a:r>
            <a:r>
              <a:rPr lang="ru-RU" sz="2000" b="1" i="1" dirty="0">
                <a:solidFill>
                  <a:srgbClr val="002060"/>
                </a:solidFill>
              </a:rPr>
              <a:t>пятью чувствами</a:t>
            </a:r>
            <a:r>
              <a:rPr lang="ru-RU" sz="2000" b="1" i="1" dirty="0" smtClean="0">
                <a:solidFill>
                  <a:srgbClr val="002060"/>
                </a:solidFill>
              </a:rPr>
              <a:t>…</a:t>
            </a:r>
          </a:p>
          <a:p>
            <a:pPr algn="ctr" eaLnBrk="0" hangingPunct="0">
              <a:lnSpc>
                <a:spcPts val="2000"/>
              </a:lnSpc>
              <a:defRPr/>
            </a:pPr>
            <a:r>
              <a:rPr lang="ru-RU" sz="2000" b="1" i="1" dirty="0" smtClean="0">
                <a:solidFill>
                  <a:srgbClr val="002060"/>
                </a:solidFill>
              </a:rPr>
              <a:t> </a:t>
            </a:r>
          </a:p>
          <a:p>
            <a:pPr algn="ctr" eaLnBrk="0" hangingPunct="0">
              <a:lnSpc>
                <a:spcPts val="2000"/>
              </a:lnSpc>
              <a:defRPr/>
            </a:pPr>
            <a:r>
              <a:rPr lang="ru-RU" sz="2000" b="1" i="1" dirty="0" smtClean="0">
                <a:solidFill>
                  <a:srgbClr val="002060"/>
                </a:solidFill>
              </a:rPr>
              <a:t>Ты </a:t>
            </a:r>
            <a:r>
              <a:rPr lang="ru-RU" sz="2000" b="1" i="1" dirty="0">
                <a:solidFill>
                  <a:srgbClr val="002060"/>
                </a:solidFill>
              </a:rPr>
              <a:t>величайшее в мире богатство…</a:t>
            </a:r>
            <a:endParaRPr lang="en-US" sz="2000" b="1" i="1" dirty="0">
              <a:solidFill>
                <a:srgbClr val="002060"/>
              </a:solidFill>
              <a:latin typeface="Arial" charset="0"/>
            </a:endParaRPr>
          </a:p>
        </p:txBody>
      </p:sp>
      <p:sp>
        <p:nvSpPr>
          <p:cNvPr id="4099" name="Заголовок 1"/>
          <p:cNvSpPr>
            <a:spLocks noGrp="1"/>
          </p:cNvSpPr>
          <p:nvPr>
            <p:ph type="title"/>
          </p:nvPr>
        </p:nvSpPr>
        <p:spPr>
          <a:xfrm>
            <a:off x="304800" y="655638"/>
            <a:ext cx="5195894" cy="563562"/>
          </a:xfrm>
          <a:solidFill>
            <a:srgbClr val="FFFF00"/>
          </a:solidFill>
        </p:spPr>
        <p:txBody>
          <a:bodyPr/>
          <a:lstStyle/>
          <a:p>
            <a:r>
              <a:rPr lang="ru-RU" i="1" dirty="0" err="1" smtClean="0">
                <a:solidFill>
                  <a:srgbClr val="002060"/>
                </a:solidFill>
                <a:latin typeface="Arno Pro Smbd SmText"/>
              </a:rPr>
              <a:t>Антуан</a:t>
            </a:r>
            <a:r>
              <a:rPr lang="ru-RU" i="1" dirty="0" smtClean="0">
                <a:solidFill>
                  <a:srgbClr val="002060"/>
                </a:solidFill>
                <a:latin typeface="Arno Pro Smbd SmText"/>
              </a:rPr>
              <a:t> де </a:t>
            </a:r>
            <a:r>
              <a:rPr lang="ru-RU" i="1" dirty="0" err="1" smtClean="0">
                <a:solidFill>
                  <a:srgbClr val="002060"/>
                </a:solidFill>
                <a:latin typeface="Arno Pro Smbd SmText"/>
              </a:rPr>
              <a:t>Сент</a:t>
            </a:r>
            <a:r>
              <a:rPr lang="ru-RU" i="1" dirty="0" smtClean="0">
                <a:solidFill>
                  <a:srgbClr val="002060"/>
                </a:solidFill>
                <a:latin typeface="Arno Pro Smbd SmText"/>
              </a:rPr>
              <a:t>- </a:t>
            </a:r>
            <a:r>
              <a:rPr lang="ru-RU" i="1" dirty="0" err="1" smtClean="0">
                <a:solidFill>
                  <a:srgbClr val="002060"/>
                </a:solidFill>
                <a:latin typeface="Arno Pro Smbd SmText"/>
              </a:rPr>
              <a:t>Экзюпери</a:t>
            </a:r>
            <a:r>
              <a:rPr lang="ru-RU" i="1" dirty="0" smtClean="0">
                <a:solidFill>
                  <a:srgbClr val="002060"/>
                </a:solidFill>
                <a:latin typeface="Arno Pro Smbd SmText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55638"/>
            <a:ext cx="5500694" cy="563562"/>
          </a:xfr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ru-RU" i="1" dirty="0" smtClean="0">
                <a:solidFill>
                  <a:srgbClr val="002060"/>
                </a:solidFill>
                <a:latin typeface="Arno Pro Smbd SmText"/>
              </a:rPr>
              <a:t>Тепловое движение молекул 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www.themegallery.com</a:t>
            </a:r>
            <a:endParaRPr lang="en-US"/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714488"/>
            <a:ext cx="7620000" cy="359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642910" y="5286388"/>
            <a:ext cx="25717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002060"/>
                </a:solidFill>
              </a:rPr>
              <a:t>Взаимодействие </a:t>
            </a:r>
          </a:p>
          <a:p>
            <a:r>
              <a:rPr lang="ru-RU" b="1" i="1" dirty="0" smtClean="0">
                <a:solidFill>
                  <a:srgbClr val="002060"/>
                </a:solidFill>
              </a:rPr>
              <a:t>практически отсутствует </a:t>
            </a:r>
            <a:endParaRPr lang="ru-RU" b="1" i="1"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86116" y="5572140"/>
            <a:ext cx="2500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rgbClr val="002060"/>
                </a:solidFill>
              </a:rPr>
              <a:t>Взаимодействие </a:t>
            </a:r>
          </a:p>
          <a:p>
            <a:r>
              <a:rPr lang="ru-RU" b="1" i="1" dirty="0">
                <a:solidFill>
                  <a:srgbClr val="002060"/>
                </a:solidFill>
              </a:rPr>
              <a:t>слабое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72198" y="5500702"/>
            <a:ext cx="24288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002060"/>
                </a:solidFill>
              </a:rPr>
              <a:t>Взаимодействие </a:t>
            </a:r>
            <a:endParaRPr lang="ru-RU" b="1" i="1" dirty="0">
              <a:solidFill>
                <a:srgbClr val="002060"/>
              </a:solidFill>
            </a:endParaRPr>
          </a:p>
          <a:p>
            <a:r>
              <a:rPr lang="ru-RU" b="1" i="1" dirty="0">
                <a:solidFill>
                  <a:srgbClr val="002060"/>
                </a:solidFill>
              </a:rPr>
              <a:t>сильное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000496" y="1428736"/>
            <a:ext cx="4962521" cy="4848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71480"/>
            <a:ext cx="5357818" cy="785818"/>
          </a:xfrm>
          <a:solidFill>
            <a:srgbClr val="FFFF00"/>
          </a:solidFill>
        </p:spPr>
        <p:txBody>
          <a:bodyPr/>
          <a:lstStyle/>
          <a:p>
            <a:r>
              <a:rPr lang="ru-RU" i="1" dirty="0" smtClean="0">
                <a:solidFill>
                  <a:srgbClr val="002060"/>
                </a:solidFill>
                <a:latin typeface="Arno Pro Smbd SmText"/>
              </a:rPr>
              <a:t>Жидкости</a:t>
            </a:r>
            <a:r>
              <a:rPr lang="ru-RU" dirty="0" smtClean="0"/>
              <a:t> </a:t>
            </a:r>
            <a:r>
              <a:rPr lang="ru-RU" i="1" dirty="0" smtClean="0">
                <a:solidFill>
                  <a:srgbClr val="002060"/>
                </a:solidFill>
                <a:latin typeface="Arno Pro Smbd SmText"/>
              </a:rPr>
              <a:t>текут</a:t>
            </a:r>
            <a:r>
              <a:rPr lang="ru-RU" dirty="0" smtClean="0"/>
              <a:t>  </a:t>
            </a:r>
            <a:r>
              <a:rPr lang="ru-RU" i="1" dirty="0" smtClean="0">
                <a:solidFill>
                  <a:srgbClr val="002060"/>
                </a:solidFill>
                <a:latin typeface="Arno Pro Smbd SmText"/>
              </a:rPr>
              <a:t>и почти</a:t>
            </a:r>
            <a:br>
              <a:rPr lang="ru-RU" i="1" dirty="0" smtClean="0">
                <a:solidFill>
                  <a:srgbClr val="002060"/>
                </a:solidFill>
                <a:latin typeface="Arno Pro Smbd SmText"/>
              </a:rPr>
            </a:br>
            <a:r>
              <a:rPr lang="ru-RU" i="1" dirty="0" smtClean="0">
                <a:solidFill>
                  <a:srgbClr val="002060"/>
                </a:solidFill>
                <a:latin typeface="Arno Pro Smbd SmText"/>
              </a:rPr>
              <a:t>  не сжимаются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5720" y="2000240"/>
            <a:ext cx="385765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</a:rPr>
              <a:t>Молекулы жидкости расположены</a:t>
            </a:r>
          </a:p>
          <a:p>
            <a:r>
              <a:rPr lang="ru-RU" sz="2000" b="1" dirty="0" smtClean="0">
                <a:solidFill>
                  <a:srgbClr val="002060"/>
                </a:solidFill>
              </a:rPr>
              <a:t>близко друг к другу, притяжение </a:t>
            </a:r>
          </a:p>
          <a:p>
            <a:r>
              <a:rPr lang="ru-RU" sz="2000" b="1" dirty="0" smtClean="0">
                <a:solidFill>
                  <a:srgbClr val="002060"/>
                </a:solidFill>
              </a:rPr>
              <a:t>между ними не так велико и они могут скачками менять свое положение, поэтому жидкости сохраняют свой объем и принимают форму </a:t>
            </a:r>
            <a:r>
              <a:rPr lang="ru-RU" sz="2000" b="1" dirty="0" smtClean="0">
                <a:solidFill>
                  <a:srgbClr val="002060"/>
                </a:solidFill>
              </a:rPr>
              <a:t>сосуда.</a:t>
            </a:r>
            <a:endParaRPr lang="ru-RU" sz="2000" b="1" dirty="0" smtClean="0">
              <a:solidFill>
                <a:srgbClr val="002060"/>
              </a:solidFill>
            </a:endParaRPr>
          </a:p>
          <a:p>
            <a:r>
              <a:rPr lang="ru-RU" sz="2000" b="1" dirty="0" smtClean="0">
                <a:solidFill>
                  <a:srgbClr val="002060"/>
                </a:solidFill>
              </a:rPr>
              <a:t>Жидкости </a:t>
            </a:r>
            <a:r>
              <a:rPr lang="ru-RU" sz="2000" b="1" dirty="0" smtClean="0">
                <a:solidFill>
                  <a:srgbClr val="002060"/>
                </a:solidFill>
              </a:rPr>
              <a:t>текучи, </a:t>
            </a:r>
            <a:r>
              <a:rPr lang="ru-RU" sz="2000" b="1" dirty="0" smtClean="0">
                <a:solidFill>
                  <a:srgbClr val="002060"/>
                </a:solidFill>
              </a:rPr>
              <a:t>их трудно </a:t>
            </a:r>
            <a:r>
              <a:rPr lang="ru-RU" sz="2000" b="1" dirty="0" smtClean="0">
                <a:solidFill>
                  <a:srgbClr val="002060"/>
                </a:solidFill>
              </a:rPr>
              <a:t>сжимать. 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8" y="1785926"/>
            <a:ext cx="4000528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5" y="500063"/>
            <a:ext cx="3571869" cy="714375"/>
          </a:xfrm>
          <a:solidFill>
            <a:srgbClr val="FFFF00"/>
          </a:solidFill>
        </p:spPr>
        <p:txBody>
          <a:bodyPr/>
          <a:lstStyle/>
          <a:p>
            <a:pPr>
              <a:defRPr/>
            </a:pPr>
            <a:r>
              <a:rPr lang="ru-RU" i="1" dirty="0" smtClean="0">
                <a:solidFill>
                  <a:srgbClr val="002060"/>
                </a:solidFill>
                <a:latin typeface="Arno Pro Smbd SmText"/>
              </a:rPr>
              <a:t>Вода – уникальное вещество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57188" y="1500174"/>
            <a:ext cx="4572002" cy="4324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000"/>
              </a:lnSpc>
              <a:defRPr/>
            </a:pPr>
            <a:r>
              <a:rPr lang="ru-RU" sz="2000" b="1" dirty="0">
                <a:solidFill>
                  <a:srgbClr val="002060"/>
                </a:solidFill>
              </a:rPr>
              <a:t> В отличие от всех остальных жидкостей, вода при затвердевании уменьшает свой вес. </a:t>
            </a:r>
            <a:r>
              <a:rPr lang="ru-RU" sz="2000" b="1" u="sng" dirty="0">
                <a:solidFill>
                  <a:srgbClr val="C00000"/>
                </a:solidFill>
              </a:rPr>
              <a:t>Максимальная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u="sng" dirty="0">
                <a:solidFill>
                  <a:srgbClr val="C00000"/>
                </a:solidFill>
              </a:rPr>
              <a:t>плотность воды </a:t>
            </a:r>
            <a:r>
              <a:rPr lang="ru-RU" sz="2000" b="1" dirty="0">
                <a:solidFill>
                  <a:srgbClr val="002060"/>
                </a:solidFill>
              </a:rPr>
              <a:t>имеет место при </a:t>
            </a:r>
            <a:r>
              <a:rPr lang="ru-RU" sz="2000" b="1" dirty="0">
                <a:solidFill>
                  <a:srgbClr val="C00000"/>
                </a:solidFill>
              </a:rPr>
              <a:t>+4°C. </a:t>
            </a:r>
            <a:r>
              <a:rPr lang="ru-RU" sz="2000" b="1" dirty="0">
                <a:solidFill>
                  <a:srgbClr val="002060"/>
                </a:solidFill>
              </a:rPr>
              <a:t>В результате лед образуется на поверхности водоемов, не давая им промерзать до дна, и, тем самым, не давая погибнуть рыбам и прочим представителям водной фауны в зимнее время.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571480"/>
            <a:ext cx="4857784" cy="714380"/>
          </a:xfrm>
          <a:solidFill>
            <a:srgbClr val="FFFF00"/>
          </a:solidFill>
        </p:spPr>
        <p:txBody>
          <a:bodyPr/>
          <a:lstStyle/>
          <a:p>
            <a:pPr algn="ctr">
              <a:defRPr/>
            </a:pPr>
            <a:r>
              <a:rPr lang="ru-RU" i="1" dirty="0" smtClean="0">
                <a:solidFill>
                  <a:srgbClr val="002060"/>
                </a:solidFill>
                <a:latin typeface="Arno Pro Smbd SmText"/>
              </a:rPr>
              <a:t>Вода – удивительное</a:t>
            </a:r>
            <a:br>
              <a:rPr lang="ru-RU" i="1" dirty="0" smtClean="0">
                <a:solidFill>
                  <a:srgbClr val="002060"/>
                </a:solidFill>
                <a:latin typeface="Arno Pro Smbd SmText"/>
              </a:rPr>
            </a:br>
            <a:r>
              <a:rPr lang="ru-RU" i="1" dirty="0" smtClean="0">
                <a:solidFill>
                  <a:srgbClr val="002060"/>
                </a:solidFill>
                <a:latin typeface="Arno Pro Smbd SmText"/>
              </a:rPr>
              <a:t> вещество </a:t>
            </a:r>
            <a:endParaRPr lang="ru-RU" dirty="0">
              <a:latin typeface="+mn-lt"/>
            </a:endParaRPr>
          </a:p>
        </p:txBody>
      </p:sp>
      <p:sp>
        <p:nvSpPr>
          <p:cNvPr id="7171" name="Прямоугольник 4"/>
          <p:cNvSpPr>
            <a:spLocks noChangeArrowheads="1"/>
          </p:cNvSpPr>
          <p:nvPr/>
        </p:nvSpPr>
        <p:spPr bwMode="auto">
          <a:xfrm>
            <a:off x="428625" y="1571625"/>
            <a:ext cx="8286750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1000"/>
          </a:p>
          <a:p>
            <a:endParaRPr lang="ru-RU" sz="1000"/>
          </a:p>
          <a:p>
            <a:endParaRPr lang="ru-RU" sz="1000"/>
          </a:p>
        </p:txBody>
      </p:sp>
      <p:pic>
        <p:nvPicPr>
          <p:cNvPr id="3074" name="Picture 2" descr="D:\Documents and Settings\Настя\Рабочий стол\ClearWat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86446" y="4143380"/>
            <a:ext cx="2675730" cy="17764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500034" y="1720840"/>
            <a:ext cx="457203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</a:rPr>
              <a:t>Поверхностное натяжение </a:t>
            </a:r>
            <a:r>
              <a:rPr lang="ru-RU" sz="2000" b="1" dirty="0">
                <a:solidFill>
                  <a:srgbClr val="002060"/>
                </a:solidFill>
              </a:rPr>
              <a:t>чистой воды больше, чем у любой другой жидкости, кроме ртути. У абсолютно чистой воды поверхностное натяжение таково, что по ней можно было бы </a:t>
            </a:r>
            <a:r>
              <a:rPr lang="ru-RU" sz="2000" b="1" dirty="0">
                <a:solidFill>
                  <a:srgbClr val="C00000"/>
                </a:solidFill>
              </a:rPr>
              <a:t>кататься на коньках</a:t>
            </a:r>
            <a:r>
              <a:rPr lang="ru-RU" sz="2000" b="1" dirty="0">
                <a:solidFill>
                  <a:srgbClr val="002060"/>
                </a:solidFill>
              </a:rPr>
              <a:t>. Наличие примесей резко снижает величину поверхностного натяжения воды. Одна из «странностей» воды в том, что это вещество — единственное на Земле — всегда выступает в трех «лицах» — </a:t>
            </a:r>
            <a:r>
              <a:rPr lang="ru-RU" sz="2000" b="1" dirty="0">
                <a:solidFill>
                  <a:srgbClr val="C00000"/>
                </a:solidFill>
              </a:rPr>
              <a:t>жидком, твердом и газообразном</a:t>
            </a:r>
            <a:r>
              <a:rPr lang="ru-RU" sz="2000" b="1" dirty="0">
                <a:solidFill>
                  <a:srgbClr val="002060"/>
                </a:solidFill>
              </a:rPr>
              <a:t>.</a:t>
            </a:r>
          </a:p>
        </p:txBody>
      </p:sp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8" y="3429000"/>
            <a:ext cx="3467100" cy="276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86578" y="785794"/>
            <a:ext cx="2000264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72066" y="2071678"/>
            <a:ext cx="2214554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6" y="214290"/>
            <a:ext cx="4240237" cy="5067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655638"/>
            <a:ext cx="3767134" cy="563562"/>
          </a:xfrm>
          <a:solidFill>
            <a:srgbClr val="FFFF00"/>
          </a:solidFill>
        </p:spPr>
        <p:txBody>
          <a:bodyPr/>
          <a:lstStyle/>
          <a:p>
            <a:r>
              <a:rPr lang="ru-RU" i="1" dirty="0" smtClean="0">
                <a:solidFill>
                  <a:srgbClr val="002060"/>
                </a:solidFill>
                <a:latin typeface="Arno Pro Smbd SmText"/>
              </a:rPr>
              <a:t>Кластеры воды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600200"/>
            <a:ext cx="4643470" cy="4648200"/>
          </a:xfrm>
        </p:spPr>
        <p:txBody>
          <a:bodyPr/>
          <a:lstStyle/>
          <a:p>
            <a:pPr>
              <a:lnSpc>
                <a:spcPts val="3000"/>
              </a:lnSpc>
              <a:buNone/>
            </a:pPr>
            <a:r>
              <a:rPr lang="ru-RU" sz="2000" b="1" kern="1200" dirty="0" smtClean="0">
                <a:solidFill>
                  <a:srgbClr val="002060"/>
                </a:solidFill>
                <a:latin typeface="Arial" pitchFamily="34" charset="0"/>
              </a:rPr>
              <a:t>     Молекула воды обладает</a:t>
            </a:r>
          </a:p>
          <a:p>
            <a:pPr>
              <a:lnSpc>
                <a:spcPts val="3000"/>
              </a:lnSpc>
              <a:buNone/>
            </a:pPr>
            <a:r>
              <a:rPr lang="ru-RU" sz="2000" b="1" kern="1200" dirty="0" smtClean="0">
                <a:solidFill>
                  <a:srgbClr val="002060"/>
                </a:solidFill>
                <a:latin typeface="Arial" pitchFamily="34" charset="0"/>
              </a:rPr>
              <a:t>     дисимметрией: кислородная часть молекулы имеет отрицательный заряд, а водородная — положительный. Поэтому молекула является </a:t>
            </a:r>
            <a:r>
              <a:rPr lang="ru-RU" sz="2000" b="1" u="sng" kern="1200" dirty="0" smtClean="0">
                <a:solidFill>
                  <a:srgbClr val="C00000"/>
                </a:solidFill>
                <a:latin typeface="Arial" pitchFamily="34" charset="0"/>
              </a:rPr>
              <a:t>электрическим диполем</a:t>
            </a:r>
            <a:r>
              <a:rPr lang="ru-RU" sz="2000" b="1" kern="1200" dirty="0" smtClean="0">
                <a:solidFill>
                  <a:srgbClr val="002060"/>
                </a:solidFill>
                <a:latin typeface="Arial" pitchFamily="34" charset="0"/>
              </a:rPr>
              <a:t>. Пространственная </a:t>
            </a:r>
            <a:r>
              <a:rPr lang="ru-RU" sz="2000" b="1" kern="1200" dirty="0" smtClean="0">
                <a:solidFill>
                  <a:srgbClr val="002060"/>
                </a:solidFill>
                <a:latin typeface="Arial" pitchFamily="34" charset="0"/>
              </a:rPr>
              <a:t>асимметрия </a:t>
            </a:r>
            <a:r>
              <a:rPr lang="ru-RU" sz="2000" b="1" kern="1200" dirty="0" smtClean="0">
                <a:solidFill>
                  <a:srgbClr val="002060"/>
                </a:solidFill>
                <a:latin typeface="Arial" pitchFamily="34" charset="0"/>
              </a:rPr>
              <a:t>позволяет молекуле воды образовывать разнообразные  структуры </a:t>
            </a:r>
            <a:r>
              <a:rPr lang="ru-RU" sz="2000" b="1" u="sng" kern="1200" dirty="0" smtClean="0">
                <a:solidFill>
                  <a:srgbClr val="C00000"/>
                </a:solidFill>
                <a:latin typeface="Arial" pitchFamily="34" charset="0"/>
              </a:rPr>
              <a:t>— кластеры </a:t>
            </a:r>
            <a:r>
              <a:rPr lang="ru-RU" sz="2000" b="1" u="sng" kern="1200" dirty="0" smtClean="0">
                <a:latin typeface="Arial" pitchFamily="34" charset="0"/>
              </a:rPr>
              <a:t>(общая формула</a:t>
            </a:r>
            <a:r>
              <a:rPr lang="ru-RU" sz="1800" b="1" kern="1200" dirty="0" smtClean="0">
                <a:latin typeface="Arial" pitchFamily="34" charset="0"/>
              </a:rPr>
              <a:t> кластера </a:t>
            </a:r>
            <a:r>
              <a:rPr lang="ru-RU" sz="1800" b="1" kern="1200" dirty="0" smtClean="0">
                <a:latin typeface="Arial" pitchFamily="34" charset="0"/>
              </a:rPr>
              <a:t>Н</a:t>
            </a:r>
            <a:r>
              <a:rPr lang="ru-RU" sz="1800" b="1" kern="1200" baseline="-25000" dirty="0" smtClean="0">
                <a:latin typeface="Arial" pitchFamily="34" charset="0"/>
              </a:rPr>
              <a:t>14</a:t>
            </a:r>
            <a:r>
              <a:rPr lang="ru-RU" sz="1800" b="1" kern="1200" dirty="0" smtClean="0">
                <a:latin typeface="Arial" pitchFamily="34" charset="0"/>
              </a:rPr>
              <a:t>О</a:t>
            </a:r>
            <a:r>
              <a:rPr lang="ru-RU" sz="1800" b="1" kern="1200" baseline="-25000" dirty="0" smtClean="0">
                <a:latin typeface="Arial" pitchFamily="34" charset="0"/>
              </a:rPr>
              <a:t>7</a:t>
            </a:r>
            <a:r>
              <a:rPr lang="ru-RU" sz="1800" b="1" kern="1200" dirty="0" smtClean="0">
                <a:latin typeface="Arial" pitchFamily="34" charset="0"/>
              </a:rPr>
              <a:t>)</a:t>
            </a:r>
            <a:endParaRPr lang="ru-RU" sz="18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www.themegallery.com</a:t>
            </a:r>
            <a:endParaRPr lang="en-US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4429132"/>
            <a:ext cx="2540000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500042"/>
            <a:ext cx="5000660" cy="857256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ru-RU" i="1" dirty="0" smtClean="0">
                <a:solidFill>
                  <a:srgbClr val="002060"/>
                </a:solidFill>
                <a:latin typeface="Arno Pro Smbd SmText"/>
              </a:rPr>
              <a:t>Вода – универсальный растворитель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1500174"/>
            <a:ext cx="450059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</a:rPr>
              <a:t>Растворители являются, как правило, или кислотами или щелочами. Лишь вода (OH- и OH+) проявляет свойства, как кислоты, так и основания. Степень </a:t>
            </a:r>
            <a:r>
              <a:rPr lang="ru-RU" sz="2000" b="1" u="sng" dirty="0">
                <a:solidFill>
                  <a:srgbClr val="C00000"/>
                </a:solidFill>
              </a:rPr>
              <a:t>кислотности</a:t>
            </a:r>
            <a:r>
              <a:rPr lang="ru-RU" sz="2000" b="1" dirty="0">
                <a:solidFill>
                  <a:srgbClr val="002060"/>
                </a:solidFill>
              </a:rPr>
              <a:t> или </a:t>
            </a:r>
            <a:r>
              <a:rPr lang="ru-RU" sz="2000" b="1" u="sng" dirty="0">
                <a:solidFill>
                  <a:srgbClr val="C00000"/>
                </a:solidFill>
              </a:rPr>
              <a:t>ощелачивания </a:t>
            </a:r>
            <a:r>
              <a:rPr lang="ru-RU" sz="2000" b="1" dirty="0">
                <a:solidFill>
                  <a:srgbClr val="002060"/>
                </a:solidFill>
              </a:rPr>
              <a:t>любого раствора измеряется величиной </a:t>
            </a:r>
            <a:r>
              <a:rPr lang="ru-RU" sz="2000" b="1" dirty="0" err="1">
                <a:solidFill>
                  <a:srgbClr val="C00000"/>
                </a:solidFill>
              </a:rPr>
              <a:t>pH</a:t>
            </a:r>
            <a:r>
              <a:rPr lang="ru-RU" sz="2000" b="1" dirty="0">
                <a:solidFill>
                  <a:srgbClr val="002060"/>
                </a:solidFill>
              </a:rPr>
              <a:t>, которая изменяется от 0 для кислоты до 14 для щелочи. </a:t>
            </a:r>
            <a:r>
              <a:rPr lang="ru-RU" sz="2000" b="1" u="sng" dirty="0">
                <a:solidFill>
                  <a:srgbClr val="C00000"/>
                </a:solidFill>
              </a:rPr>
              <a:t>Нейтральный </a:t>
            </a:r>
            <a:r>
              <a:rPr lang="ru-RU" sz="2000" b="1" u="sng" dirty="0" smtClean="0">
                <a:solidFill>
                  <a:srgbClr val="C00000"/>
                </a:solidFill>
              </a:rPr>
              <a:t>кислотно-щелочной </a:t>
            </a:r>
            <a:r>
              <a:rPr lang="ru-RU" sz="2000" b="1" dirty="0">
                <a:solidFill>
                  <a:srgbClr val="002060"/>
                </a:solidFill>
              </a:rPr>
              <a:t>баланс в воде, когда число положительных и отрицательных ионов равно, соответствует </a:t>
            </a:r>
            <a:r>
              <a:rPr lang="ru-RU" sz="2000" b="1" dirty="0">
                <a:solidFill>
                  <a:srgbClr val="C00000"/>
                </a:solidFill>
              </a:rPr>
              <a:t>pH=7.</a:t>
            </a:r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8" y="1500174"/>
            <a:ext cx="3905244" cy="4714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85720" y="714356"/>
            <a:ext cx="3571900" cy="46166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ru-RU" sz="2400" b="1" i="1" dirty="0" smtClean="0">
                <a:solidFill>
                  <a:srgbClr val="002060"/>
                </a:solidFill>
                <a:latin typeface="Arno Pro Smbd SmText"/>
                <a:ea typeface="+mj-ea"/>
                <a:cs typeface="+mj-cs"/>
              </a:rPr>
              <a:t>Жесткость воды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412776"/>
            <a:ext cx="8286808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0826" y="785794"/>
            <a:ext cx="2071702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pPr algn="ctr">
              <a:defRPr/>
            </a:pPr>
            <a:r>
              <a:rPr lang="ru-RU" sz="2400" i="1" dirty="0" smtClean="0">
                <a:solidFill>
                  <a:srgbClr val="002060"/>
                </a:solidFill>
                <a:latin typeface="Arno Pro Smbd SmText"/>
              </a:rPr>
              <a:t>Жесткость воды</a:t>
            </a:r>
            <a:endParaRPr lang="ru-RU" sz="2400" i="1" dirty="0">
              <a:solidFill>
                <a:srgbClr val="002060"/>
              </a:solidFill>
              <a:latin typeface="Arno Pro Smbd SmTex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8596" y="2500306"/>
            <a:ext cx="4572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>
                <a:latin typeface="+mn-lt"/>
              </a:rPr>
              <a:t>Жёсткая вода при умывании сушит кожу, в ней плохо образуется пена при использовании мыла. Использование жёсткой воды вызывает появление осадка (накипи) на стенках котлов, в трубах и т. п. В тоже время, использование слишком мягкой воды может приводить к коррозии труб, так как, в этом случае отсутствует кислотно-щелочная буферность, которую обеспечивает гидрокарбонатная (временная) жёсткость.</a:t>
            </a:r>
          </a:p>
        </p:txBody>
      </p:sp>
      <p:pic>
        <p:nvPicPr>
          <p:cNvPr id="17412" name="Picture 2" descr="D:\Documents and Settings\Настя\Рабочий стол\scum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3570" y="1071546"/>
            <a:ext cx="3294065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42844" y="1500174"/>
            <a:ext cx="56436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Хотя в мире нет  предмета, который был бы  слабее и нежнее воды, но она может разрушить  самый твердый камень.                </a:t>
            </a:r>
            <a:r>
              <a:rPr lang="ru-RU" dirty="0" smtClean="0">
                <a:solidFill>
                  <a:srgbClr val="C00000"/>
                </a:solidFill>
              </a:rPr>
              <a:t>Лао-Цзы</a:t>
            </a:r>
            <a:r>
              <a:rPr lang="ru-RU" dirty="0" smtClean="0"/>
              <a:t>                                                                                                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3074" name="Picture 2" descr="G:\1 диск\10 класс Химия Габриелян\Урок  12.  Жидкие вещества 11 кл\voda_lif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4942" y="2928934"/>
            <a:ext cx="3429024" cy="32861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655638"/>
            <a:ext cx="4786346" cy="701660"/>
          </a:xfrm>
          <a:solidFill>
            <a:srgbClr val="FFFF00"/>
          </a:solidFill>
        </p:spPr>
        <p:txBody>
          <a:bodyPr/>
          <a:lstStyle/>
          <a:p>
            <a:pPr algn="ctr">
              <a:defRPr/>
            </a:pPr>
            <a:r>
              <a:rPr lang="ru-RU" sz="2400" i="1" dirty="0" smtClean="0">
                <a:solidFill>
                  <a:srgbClr val="002060"/>
                </a:solidFill>
                <a:latin typeface="Arno Pro Smbd SmText"/>
              </a:rPr>
              <a:t>Способы устранения жёсткости </a:t>
            </a:r>
            <a:r>
              <a:rPr lang="ru-RU" sz="2400" i="1" dirty="0">
                <a:solidFill>
                  <a:srgbClr val="002060"/>
                </a:solidFill>
                <a:latin typeface="Arno Pro Smbd SmText"/>
              </a:rPr>
              <a:t>воды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57188" y="1643063"/>
            <a:ext cx="492919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 smtClean="0">
                <a:latin typeface="+mn-lt"/>
              </a:rPr>
              <a:t> </a:t>
            </a:r>
            <a:r>
              <a:rPr lang="ru-RU" dirty="0">
                <a:latin typeface="+mn-lt"/>
              </a:rPr>
              <a:t>Вода с большим содержанием </a:t>
            </a:r>
            <a:r>
              <a:rPr lang="ru-RU" dirty="0" smtClean="0">
                <a:latin typeface="+mn-lt"/>
              </a:rPr>
              <a:t> </a:t>
            </a:r>
            <a:r>
              <a:rPr lang="en-US" b="1" dirty="0" smtClean="0">
                <a:solidFill>
                  <a:srgbClr val="C00000"/>
                </a:solidFill>
                <a:latin typeface="+mn-lt"/>
              </a:rPr>
              <a:t>Ca </a:t>
            </a:r>
            <a:r>
              <a:rPr lang="en-US" b="1" baseline="30000" dirty="0" smtClean="0">
                <a:solidFill>
                  <a:srgbClr val="C00000"/>
                </a:solidFill>
                <a:latin typeface="+mn-lt"/>
              </a:rPr>
              <a:t>2+</a:t>
            </a:r>
            <a:r>
              <a:rPr lang="ru-RU" b="1" dirty="0" smtClean="0">
                <a:solidFill>
                  <a:srgbClr val="C00000"/>
                </a:solidFill>
                <a:latin typeface="+mn-lt"/>
              </a:rPr>
              <a:t>,</a:t>
            </a:r>
          </a:p>
          <a:p>
            <a:pPr>
              <a:defRPr/>
            </a:pPr>
            <a:r>
              <a:rPr lang="ru-RU" b="1" dirty="0" smtClean="0">
                <a:solidFill>
                  <a:srgbClr val="C00000"/>
                </a:solidFill>
                <a:latin typeface="+mn-lt"/>
              </a:rPr>
              <a:t> </a:t>
            </a:r>
            <a:r>
              <a:rPr lang="en-US" b="1" dirty="0" smtClean="0">
                <a:solidFill>
                  <a:srgbClr val="C00000"/>
                </a:solidFill>
                <a:latin typeface="+mn-lt"/>
              </a:rPr>
              <a:t>Mg </a:t>
            </a:r>
            <a:r>
              <a:rPr lang="en-US" b="1" baseline="30000" dirty="0" smtClean="0">
                <a:solidFill>
                  <a:srgbClr val="C00000"/>
                </a:solidFill>
                <a:latin typeface="+mn-lt"/>
              </a:rPr>
              <a:t>2+</a:t>
            </a:r>
            <a:r>
              <a:rPr lang="en-US" b="1" dirty="0" smtClean="0">
                <a:solidFill>
                  <a:srgbClr val="C00000"/>
                </a:solidFill>
                <a:latin typeface="+mn-lt"/>
              </a:rPr>
              <a:t> </a:t>
            </a:r>
            <a:r>
              <a:rPr lang="ru-RU" b="1" dirty="0" smtClean="0">
                <a:solidFill>
                  <a:srgbClr val="C00000"/>
                </a:solidFill>
                <a:latin typeface="+mn-lt"/>
              </a:rPr>
              <a:t>, </a:t>
            </a:r>
            <a:r>
              <a:rPr lang="en-US" b="1" dirty="0" smtClean="0">
                <a:solidFill>
                  <a:srgbClr val="C00000"/>
                </a:solidFill>
                <a:latin typeface="+mn-lt"/>
              </a:rPr>
              <a:t>Fe</a:t>
            </a:r>
            <a:r>
              <a:rPr lang="en-US" b="1" baseline="30000" dirty="0" smtClean="0">
                <a:solidFill>
                  <a:srgbClr val="C00000"/>
                </a:solidFill>
                <a:latin typeface="+mn-lt"/>
              </a:rPr>
              <a:t>2+ </a:t>
            </a:r>
            <a:r>
              <a:rPr lang="ru-RU" b="1" dirty="0" smtClean="0">
                <a:solidFill>
                  <a:srgbClr val="C00000"/>
                </a:solidFill>
                <a:latin typeface="+mn-lt"/>
              </a:rPr>
              <a:t> </a:t>
            </a:r>
            <a:r>
              <a:rPr lang="ru-RU" dirty="0">
                <a:latin typeface="+mn-lt"/>
              </a:rPr>
              <a:t>называется </a:t>
            </a:r>
            <a:r>
              <a:rPr lang="ru-RU" b="1" i="1" dirty="0">
                <a:latin typeface="+mn-lt"/>
              </a:rPr>
              <a:t>жёсткой</a:t>
            </a:r>
            <a:r>
              <a:rPr lang="ru-RU" dirty="0">
                <a:latin typeface="+mn-lt"/>
              </a:rPr>
              <a:t>, </a:t>
            </a:r>
            <a:endParaRPr lang="ru-RU" dirty="0" smtClean="0">
              <a:latin typeface="+mn-lt"/>
            </a:endParaRPr>
          </a:p>
          <a:p>
            <a:pPr>
              <a:defRPr/>
            </a:pPr>
            <a:r>
              <a:rPr lang="ru-RU" dirty="0" smtClean="0">
                <a:latin typeface="+mn-lt"/>
              </a:rPr>
              <a:t>с </a:t>
            </a:r>
            <a:r>
              <a:rPr lang="ru-RU" dirty="0">
                <a:latin typeface="+mn-lt"/>
              </a:rPr>
              <a:t>малым содержанием — </a:t>
            </a:r>
            <a:r>
              <a:rPr lang="ru-RU" b="1" i="1" dirty="0">
                <a:latin typeface="+mn-lt"/>
              </a:rPr>
              <a:t>мягкой</a:t>
            </a:r>
            <a:r>
              <a:rPr lang="ru-RU" b="1" dirty="0">
                <a:latin typeface="+mn-lt"/>
              </a:rPr>
              <a:t>.</a:t>
            </a:r>
          </a:p>
          <a:p>
            <a:pPr>
              <a:defRPr/>
            </a:pPr>
            <a:r>
              <a:rPr lang="ru-RU" dirty="0">
                <a:latin typeface="+mn-lt"/>
              </a:rPr>
              <a:t>Различают </a:t>
            </a:r>
            <a:r>
              <a:rPr lang="ru-RU" b="1" i="1" dirty="0">
                <a:latin typeface="+mn-lt"/>
              </a:rPr>
              <a:t>временную жёсткость</a:t>
            </a:r>
            <a:r>
              <a:rPr lang="ru-RU" dirty="0">
                <a:latin typeface="+mn-lt"/>
              </a:rPr>
              <a:t>, образованную гидрокарбонатами и </a:t>
            </a:r>
            <a:r>
              <a:rPr lang="ru-RU" b="1" i="1" dirty="0">
                <a:latin typeface="+mn-lt"/>
              </a:rPr>
              <a:t>постоянную жёсткость</a:t>
            </a:r>
            <a:r>
              <a:rPr lang="ru-RU" dirty="0">
                <a:latin typeface="+mn-lt"/>
              </a:rPr>
              <a:t>, вызванную присутствием других солей. Временная жёсткость может быть устранена кипячением.</a:t>
            </a:r>
          </a:p>
        </p:txBody>
      </p:sp>
      <p:sp>
        <p:nvSpPr>
          <p:cNvPr id="16388" name="TextBox 5"/>
          <p:cNvSpPr txBox="1">
            <a:spLocks noChangeArrowheads="1"/>
          </p:cNvSpPr>
          <p:nvPr/>
        </p:nvSpPr>
        <p:spPr bwMode="auto">
          <a:xfrm>
            <a:off x="214282" y="4214813"/>
            <a:ext cx="540546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dirty="0">
                <a:latin typeface="Arno Pro Display"/>
              </a:rPr>
              <a:t>И временная, и постоянная жесткость воды</a:t>
            </a:r>
          </a:p>
          <a:p>
            <a:r>
              <a:rPr lang="ru-RU" dirty="0">
                <a:latin typeface="Arno Pro Display"/>
              </a:rPr>
              <a:t> легко устраняются добавлением соды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57158" y="4929188"/>
            <a:ext cx="5786467" cy="369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C00000"/>
                </a:solidFill>
                <a:latin typeface="+mn-lt"/>
              </a:rPr>
              <a:t>CaCl</a:t>
            </a:r>
            <a:r>
              <a:rPr lang="en-US" sz="1200" b="1" dirty="0">
                <a:solidFill>
                  <a:srgbClr val="C00000"/>
                </a:solidFill>
                <a:latin typeface="+mn-lt"/>
              </a:rPr>
              <a:t>2</a:t>
            </a:r>
            <a:r>
              <a:rPr lang="en-US" b="1" dirty="0">
                <a:solidFill>
                  <a:srgbClr val="C00000"/>
                </a:solidFill>
                <a:latin typeface="+mn-lt"/>
              </a:rPr>
              <a:t> + Na</a:t>
            </a:r>
            <a:r>
              <a:rPr lang="en-US" sz="1200" b="1" dirty="0">
                <a:solidFill>
                  <a:srgbClr val="C00000"/>
                </a:solidFill>
                <a:latin typeface="+mn-lt"/>
              </a:rPr>
              <a:t>2</a:t>
            </a:r>
            <a:r>
              <a:rPr lang="en-US" b="1" dirty="0">
                <a:solidFill>
                  <a:srgbClr val="C00000"/>
                </a:solidFill>
                <a:latin typeface="+mn-lt"/>
              </a:rPr>
              <a:t>CO</a:t>
            </a:r>
            <a:r>
              <a:rPr lang="en-US" sz="1200" b="1" dirty="0">
                <a:solidFill>
                  <a:srgbClr val="C00000"/>
                </a:solidFill>
                <a:latin typeface="+mn-lt"/>
              </a:rPr>
              <a:t>3</a:t>
            </a:r>
            <a:r>
              <a:rPr lang="en-US" b="1" dirty="0">
                <a:solidFill>
                  <a:srgbClr val="C00000"/>
                </a:solidFill>
                <a:latin typeface="+mn-lt"/>
              </a:rPr>
              <a:t> = CaCO</a:t>
            </a:r>
            <a:r>
              <a:rPr lang="en-US" sz="1200" b="1" dirty="0">
                <a:solidFill>
                  <a:srgbClr val="C00000"/>
                </a:solidFill>
                <a:latin typeface="+mn-lt"/>
              </a:rPr>
              <a:t>3</a:t>
            </a:r>
            <a:r>
              <a:rPr lang="en-US" b="1" dirty="0">
                <a:solidFill>
                  <a:srgbClr val="C00000"/>
                </a:solidFill>
                <a:latin typeface="+mn-lt"/>
              </a:rPr>
              <a:t>    + 2NaCl</a:t>
            </a:r>
            <a:endParaRPr lang="ru-RU" b="1" dirty="0">
              <a:solidFill>
                <a:srgbClr val="C00000"/>
              </a:solidFill>
              <a:latin typeface="+mn-lt"/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 rot="5400000">
            <a:off x="3106728" y="5037148"/>
            <a:ext cx="2159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57158" y="5357813"/>
            <a:ext cx="3500462" cy="4000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b="1" dirty="0">
                <a:solidFill>
                  <a:srgbClr val="C00000"/>
                </a:solidFill>
                <a:latin typeface="+mn-lt"/>
              </a:rPr>
              <a:t>Ca </a:t>
            </a:r>
            <a:r>
              <a:rPr lang="en-US" sz="1600" b="1" baseline="62000" dirty="0">
                <a:solidFill>
                  <a:srgbClr val="C00000"/>
                </a:solidFill>
                <a:latin typeface="+mn-lt"/>
              </a:rPr>
              <a:t>2+</a:t>
            </a:r>
            <a:r>
              <a:rPr lang="en-US" sz="2000" b="1" dirty="0">
                <a:solidFill>
                  <a:srgbClr val="C00000"/>
                </a:solidFill>
                <a:latin typeface="+mn-lt"/>
              </a:rPr>
              <a:t> + </a:t>
            </a:r>
            <a:r>
              <a:rPr lang="en-US" sz="2000" b="1" dirty="0" smtClean="0">
                <a:solidFill>
                  <a:srgbClr val="C00000"/>
                </a:solidFill>
                <a:latin typeface="+mn-lt"/>
              </a:rPr>
              <a:t>CO</a:t>
            </a:r>
            <a:r>
              <a:rPr lang="en-US" sz="2000" b="1" baseline="-25000" dirty="0" smtClean="0">
                <a:solidFill>
                  <a:srgbClr val="C00000"/>
                </a:solidFill>
                <a:latin typeface="+mn-lt"/>
              </a:rPr>
              <a:t>3</a:t>
            </a:r>
            <a:r>
              <a:rPr lang="en-US" sz="2000" b="1" baseline="30000" dirty="0" smtClean="0">
                <a:solidFill>
                  <a:srgbClr val="C00000"/>
                </a:solidFill>
                <a:latin typeface="+mn-lt"/>
              </a:rPr>
              <a:t>2-</a:t>
            </a:r>
            <a:r>
              <a:rPr lang="en-US" sz="2000" b="1" dirty="0" smtClean="0">
                <a:solidFill>
                  <a:srgbClr val="C00000"/>
                </a:solidFill>
                <a:latin typeface="+mn-lt"/>
              </a:rPr>
              <a:t>  </a:t>
            </a:r>
            <a:r>
              <a:rPr lang="en-US" sz="2000" b="1" dirty="0">
                <a:solidFill>
                  <a:srgbClr val="C00000"/>
                </a:solidFill>
                <a:latin typeface="+mn-lt"/>
              </a:rPr>
              <a:t>= CaCO</a:t>
            </a:r>
            <a:r>
              <a:rPr lang="en-US" sz="1200" b="1" dirty="0">
                <a:solidFill>
                  <a:srgbClr val="C00000"/>
                </a:solidFill>
                <a:latin typeface="+mn-lt"/>
              </a:rPr>
              <a:t>3</a:t>
            </a:r>
            <a:endParaRPr lang="ru-RU" sz="2000" b="1" dirty="0">
              <a:solidFill>
                <a:srgbClr val="C00000"/>
              </a:solidFill>
              <a:latin typeface="+mn-lt"/>
            </a:endParaRPr>
          </a:p>
        </p:txBody>
      </p:sp>
      <p:cxnSp>
        <p:nvCxnSpPr>
          <p:cNvPr id="15" name="Прямая со стрелкой 14"/>
          <p:cNvCxnSpPr/>
          <p:nvPr/>
        </p:nvCxnSpPr>
        <p:spPr>
          <a:xfrm rot="5400000">
            <a:off x="3035290" y="5537214"/>
            <a:ext cx="2159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8" y="3143248"/>
            <a:ext cx="4000528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142852"/>
            <a:ext cx="4000528" cy="3057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71500"/>
            <a:ext cx="5715000" cy="785813"/>
          </a:xfrm>
          <a:solidFill>
            <a:srgbClr val="FFFF00"/>
          </a:solidFill>
        </p:spPr>
        <p:txBody>
          <a:bodyPr/>
          <a:lstStyle/>
          <a:p>
            <a:pPr>
              <a:defRPr/>
            </a:pPr>
            <a:r>
              <a:rPr lang="ru-RU" i="1" dirty="0" smtClean="0">
                <a:solidFill>
                  <a:srgbClr val="002060"/>
                </a:solidFill>
                <a:latin typeface="Arno Pro Smbd SmText"/>
              </a:rPr>
              <a:t>Круговорот воды в природе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28625" y="1571612"/>
            <a:ext cx="3071805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dirty="0">
                <a:solidFill>
                  <a:srgbClr val="002060"/>
                </a:solidFill>
              </a:rPr>
              <a:t>Круговорот воды в природе (гидрологический цикл) — процесс циклического перемещения воды в земной биосфере. Состоит из испарения, конденсации и осадков. </a:t>
            </a:r>
          </a:p>
          <a:p>
            <a:pPr>
              <a:defRPr/>
            </a:pPr>
            <a:r>
              <a:rPr lang="ru-RU" sz="2000" b="1" dirty="0">
                <a:solidFill>
                  <a:srgbClr val="002060"/>
                </a:solidFill>
              </a:rPr>
              <a:t>Моря теряют из-за испарения больше воды, чем получают с осадками, на суше — положение обратное.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0430" y="1500174"/>
            <a:ext cx="5429288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714356"/>
            <a:ext cx="4953000" cy="563562"/>
          </a:xfrm>
          <a:solidFill>
            <a:srgbClr val="FFFF00"/>
          </a:solidFill>
        </p:spPr>
        <p:txBody>
          <a:bodyPr/>
          <a:lstStyle/>
          <a:p>
            <a:pPr>
              <a:defRPr/>
            </a:pPr>
            <a:r>
              <a:rPr lang="ru-RU" i="1" dirty="0" smtClean="0">
                <a:solidFill>
                  <a:srgbClr val="002060"/>
                </a:solidFill>
                <a:latin typeface="Arno Pro Smbd SmText"/>
              </a:rPr>
              <a:t>Водные ресурсы Земли</a:t>
            </a:r>
            <a:endParaRPr lang="ru-RU" i="1" dirty="0">
              <a:solidFill>
                <a:srgbClr val="002060"/>
              </a:solidFill>
              <a:latin typeface="Arno Pro Smbd SmTex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29058" y="1428750"/>
            <a:ext cx="5072067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rgbClr val="002060"/>
                </a:solidFill>
              </a:rPr>
              <a:t>Общий объем водных запасов на Земле составляет ~1,4 миллиарда куб.км. Объем запасов пресной воды ~35 миллионов куб.км, или 2,5% от общего объема глобальных водных ресурсов. </a:t>
            </a:r>
            <a:br>
              <a:rPr lang="ru-RU" sz="1600" b="1" dirty="0">
                <a:solidFill>
                  <a:srgbClr val="002060"/>
                </a:solidFill>
              </a:rPr>
            </a:br>
            <a:r>
              <a:rPr lang="ru-RU" sz="1600" b="1" dirty="0">
                <a:solidFill>
                  <a:srgbClr val="002060"/>
                </a:solidFill>
              </a:rPr>
              <a:t/>
            </a:r>
            <a:br>
              <a:rPr lang="ru-RU" sz="1600" b="1" dirty="0">
                <a:solidFill>
                  <a:srgbClr val="002060"/>
                </a:solidFill>
              </a:rPr>
            </a:br>
            <a:r>
              <a:rPr lang="ru-RU" sz="1600" b="1" dirty="0">
                <a:solidFill>
                  <a:srgbClr val="002060"/>
                </a:solidFill>
              </a:rPr>
              <a:t>Из этих запасов пресной воды ~24 миллионов куб.км или 68,9% от общего объема пресных вод хранится в виде льда и вечных снегов в горных регионах, а также в Арктике и Антарктике. </a:t>
            </a:r>
            <a:br>
              <a:rPr lang="ru-RU" sz="1600" b="1" dirty="0">
                <a:solidFill>
                  <a:srgbClr val="002060"/>
                </a:solidFill>
              </a:rPr>
            </a:br>
            <a:r>
              <a:rPr lang="ru-RU" sz="1600" b="1" dirty="0">
                <a:solidFill>
                  <a:srgbClr val="002060"/>
                </a:solidFill>
              </a:rPr>
              <a:t/>
            </a:r>
            <a:br>
              <a:rPr lang="ru-RU" sz="1600" b="1" dirty="0">
                <a:solidFill>
                  <a:srgbClr val="002060"/>
                </a:solidFill>
              </a:rPr>
            </a:br>
            <a:r>
              <a:rPr lang="ru-RU" sz="1600" b="1" dirty="0">
                <a:solidFill>
                  <a:srgbClr val="002060"/>
                </a:solidFill>
              </a:rPr>
              <a:t>Около 8 миллионов куб.км пресной воды или 30,8% сосредоточено в виде подземных вод (подземные горизонты глубиной до 2000 м, почвенная влага, заболоченные угодья и вечная мерзлота). Эта категория пресноводных ресурсов составляет 97% от всех запасов пресной воды, потенциально доступных для использования человеком.</a:t>
            </a:r>
          </a:p>
        </p:txBody>
      </p:sp>
      <p:pic>
        <p:nvPicPr>
          <p:cNvPr id="4098" name="Picture 2" descr="D:\Documents and Settings\Настя\Рабочий стол\ff63b0b22e19fbe731017b881906e7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714488"/>
            <a:ext cx="3485599" cy="23368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099" name="Picture 3" descr="D:\Documents and Settings\Настя\Рабочий стол\more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4286256"/>
            <a:ext cx="2503997" cy="18779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pPr algn="ctr">
              <a:defRPr/>
            </a:pPr>
            <a:r>
              <a:rPr lang="ru-RU" sz="2400" i="1" dirty="0" smtClean="0">
                <a:solidFill>
                  <a:srgbClr val="002060"/>
                </a:solidFill>
                <a:latin typeface="Arno Pro Smbd SmText"/>
              </a:rPr>
              <a:t>Жидкие кристаллы</a:t>
            </a:r>
            <a:endParaRPr lang="ru-RU" sz="2400" i="1" dirty="0">
              <a:solidFill>
                <a:srgbClr val="002060"/>
              </a:solidFill>
              <a:latin typeface="Arno Pro Smbd SmTex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2875" y="1571625"/>
            <a:ext cx="5572125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 err="1">
                <a:latin typeface="+mn-lt"/>
              </a:rPr>
              <a:t>Жи́дкие</a:t>
            </a:r>
            <a:r>
              <a:rPr lang="ru-RU" b="1" dirty="0">
                <a:latin typeface="+mn-lt"/>
              </a:rPr>
              <a:t> </a:t>
            </a:r>
            <a:r>
              <a:rPr lang="ru-RU" b="1" dirty="0" err="1">
                <a:latin typeface="+mn-lt"/>
              </a:rPr>
              <a:t>криста́ллы</a:t>
            </a:r>
            <a:r>
              <a:rPr lang="ru-RU" dirty="0">
                <a:latin typeface="+mn-lt"/>
              </a:rPr>
              <a:t> (сокращённо ЖК) — вещества, обладающие одновременно свойствами как жидкостей (текучесть), так и кристаллов (анизотропия). По структуре ЖК представляют собой жидкости, похожие на желе, состоящие из молекул вытянутой формы, определённым образом упорядоченных во всем объёме этой жидкости. Наиболее характерным свойством </a:t>
            </a:r>
            <a:r>
              <a:rPr lang="ru-RU" b="1" dirty="0">
                <a:solidFill>
                  <a:srgbClr val="C00000"/>
                </a:solidFill>
                <a:latin typeface="+mn-lt"/>
              </a:rPr>
              <a:t>ЖК</a:t>
            </a:r>
            <a:r>
              <a:rPr lang="ru-RU" dirty="0">
                <a:latin typeface="+mn-lt"/>
              </a:rPr>
              <a:t> является их </a:t>
            </a:r>
            <a:r>
              <a:rPr lang="ru-RU" b="1" dirty="0">
                <a:solidFill>
                  <a:srgbClr val="C00000"/>
                </a:solidFill>
                <a:latin typeface="+mn-lt"/>
              </a:rPr>
              <a:t>способность изменять ориентацию молекул </a:t>
            </a:r>
            <a:r>
              <a:rPr lang="ru-RU" dirty="0">
                <a:latin typeface="+mn-lt"/>
              </a:rPr>
              <a:t>под воздействием электрических полей, что открывает широкие возможности для применения их в промышленности. По типу ЖК обычно разделяют на две большие группы: нематики и смектики. </a:t>
            </a:r>
          </a:p>
        </p:txBody>
      </p:sp>
      <p:pic>
        <p:nvPicPr>
          <p:cNvPr id="18436" name="Picture 2" descr="D:\Documents and Settings\Настя\Рабочий стол\300px-Shilirren_textur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0" y="1500188"/>
            <a:ext cx="2998788" cy="198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3" descr="D:\Documents and Settings\Настя\Рабочий стол\img_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3563" y="3786188"/>
            <a:ext cx="2786062" cy="2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pPr algn="ctr">
              <a:defRPr/>
            </a:pPr>
            <a:r>
              <a:rPr lang="ru-RU" sz="2400" i="1" dirty="0" smtClean="0">
                <a:solidFill>
                  <a:srgbClr val="002060"/>
                </a:solidFill>
                <a:latin typeface="Arno Pro Smbd SmText"/>
              </a:rPr>
              <a:t>Свойства ЖК 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1500174"/>
            <a:ext cx="550072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Жидкий кристалл обладает свойствами и жидкости, и кристалла:</a:t>
            </a:r>
            <a:endParaRPr lang="ru-RU" dirty="0" smtClean="0"/>
          </a:p>
          <a:p>
            <a:pPr>
              <a:buFont typeface="Wingdings" pitchFamily="2" charset="2"/>
              <a:buChar char="Ø"/>
            </a:pPr>
            <a:r>
              <a:rPr lang="ru-RU" b="1" dirty="0" smtClean="0"/>
              <a:t> Подобно </a:t>
            </a:r>
            <a:r>
              <a:rPr lang="ru-RU" b="1" dirty="0" smtClean="0"/>
              <a:t>обычной жидкости, жидкий кристалл обладает текучестью и принимает форму сосуда, в который он помещен.</a:t>
            </a:r>
            <a:endParaRPr lang="ru-RU" dirty="0" smtClean="0"/>
          </a:p>
          <a:p>
            <a:pPr>
              <a:buFont typeface="Wingdings" pitchFamily="2" charset="2"/>
              <a:buChar char="Ø"/>
            </a:pPr>
            <a:r>
              <a:rPr lang="ru-RU" b="1" dirty="0" smtClean="0"/>
              <a:t> Он </a:t>
            </a:r>
            <a:r>
              <a:rPr lang="ru-RU" b="1" dirty="0" smtClean="0"/>
              <a:t>обладает свойством, характерным для кристаллов - упорядочиванием в пространстве молекул, образующих кристалл.</a:t>
            </a:r>
            <a:endParaRPr lang="ru-RU" dirty="0" smtClean="0"/>
          </a:p>
          <a:p>
            <a:pPr>
              <a:buFont typeface="Wingdings" pitchFamily="2" charset="2"/>
              <a:buChar char="Ø"/>
            </a:pPr>
            <a:r>
              <a:rPr lang="ru-RU" b="1" dirty="0" smtClean="0"/>
              <a:t> Не </a:t>
            </a:r>
            <a:r>
              <a:rPr lang="ru-RU" b="1" dirty="0" smtClean="0"/>
              <a:t>имеют жёсткую кристаллическую решётку.</a:t>
            </a:r>
            <a:endParaRPr lang="ru-RU" dirty="0" smtClean="0"/>
          </a:p>
          <a:p>
            <a:pPr>
              <a:buFont typeface="Wingdings" pitchFamily="2" charset="2"/>
              <a:buChar char="Ø"/>
            </a:pPr>
            <a:r>
              <a:rPr lang="ru-RU" b="1" dirty="0" smtClean="0"/>
              <a:t> Наличие </a:t>
            </a:r>
            <a:r>
              <a:rPr lang="ru-RU" b="1" dirty="0" smtClean="0"/>
              <a:t>порядка пространственной ориентации </a:t>
            </a:r>
            <a:r>
              <a:rPr lang="ru-RU" b="1" dirty="0" smtClean="0"/>
              <a:t>молекул.</a:t>
            </a:r>
            <a:endParaRPr lang="ru-RU" dirty="0" smtClean="0"/>
          </a:p>
          <a:p>
            <a:pPr>
              <a:buFont typeface="Wingdings" pitchFamily="2" charset="2"/>
              <a:buChar char="Ø"/>
            </a:pPr>
            <a:r>
              <a:rPr lang="ru-RU" b="1" dirty="0" smtClean="0"/>
              <a:t> Осуществление </a:t>
            </a:r>
            <a:r>
              <a:rPr lang="ru-RU" b="1" dirty="0" smtClean="0"/>
              <a:t>более сложного ориентационного порядка молекул, чем у кристаллов.</a:t>
            </a:r>
            <a:endParaRPr lang="ru-RU" dirty="0" smtClean="0"/>
          </a:p>
          <a:p>
            <a:pPr>
              <a:buFont typeface="Wingdings" pitchFamily="2" charset="2"/>
              <a:buChar char="Ø"/>
            </a:pPr>
            <a:r>
              <a:rPr lang="ru-RU" b="1" dirty="0" smtClean="0"/>
              <a:t> Упругость </a:t>
            </a:r>
            <a:r>
              <a:rPr lang="ru-RU" b="1" dirty="0" smtClean="0"/>
              <a:t>жидкого </a:t>
            </a:r>
            <a:r>
              <a:rPr lang="ru-RU" b="1" dirty="0" smtClean="0"/>
              <a:t>кристалла.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70" y="3286124"/>
            <a:ext cx="3286116" cy="2928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3570" y="428604"/>
            <a:ext cx="3286148" cy="2784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db2004211gl">
  <a:themeElements>
    <a:clrScheme name="1922tgp_connection_light 2">
      <a:dk1>
        <a:srgbClr val="000000"/>
      </a:dk1>
      <a:lt1>
        <a:srgbClr val="FFFFFF"/>
      </a:lt1>
      <a:dk2>
        <a:srgbClr val="37399B"/>
      </a:dk2>
      <a:lt2>
        <a:srgbClr val="C0C0C0"/>
      </a:lt2>
      <a:accent1>
        <a:srgbClr val="4987E3"/>
      </a:accent1>
      <a:accent2>
        <a:srgbClr val="D23516"/>
      </a:accent2>
      <a:accent3>
        <a:srgbClr val="FFFFFF"/>
      </a:accent3>
      <a:accent4>
        <a:srgbClr val="000000"/>
      </a:accent4>
      <a:accent5>
        <a:srgbClr val="B1C3EF"/>
      </a:accent5>
      <a:accent6>
        <a:srgbClr val="BE2F13"/>
      </a:accent6>
      <a:hlink>
        <a:srgbClr val="36A1B6"/>
      </a:hlink>
      <a:folHlink>
        <a:srgbClr val="7FB242"/>
      </a:folHlink>
    </a:clrScheme>
    <a:fontScheme name="1922tgp_connection_ligh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922tgp_connection_light 1">
        <a:dk1>
          <a:srgbClr val="000000"/>
        </a:dk1>
        <a:lt1>
          <a:srgbClr val="FFFFFF"/>
        </a:lt1>
        <a:dk2>
          <a:srgbClr val="165E86"/>
        </a:dk2>
        <a:lt2>
          <a:srgbClr val="969696"/>
        </a:lt2>
        <a:accent1>
          <a:srgbClr val="2AA08A"/>
        </a:accent1>
        <a:accent2>
          <a:srgbClr val="AA67DD"/>
        </a:accent2>
        <a:accent3>
          <a:srgbClr val="FFFFFF"/>
        </a:accent3>
        <a:accent4>
          <a:srgbClr val="000000"/>
        </a:accent4>
        <a:accent5>
          <a:srgbClr val="ACCDC4"/>
        </a:accent5>
        <a:accent6>
          <a:srgbClr val="9A5DC8"/>
        </a:accent6>
        <a:hlink>
          <a:srgbClr val="7D96D3"/>
        </a:hlink>
        <a:folHlink>
          <a:srgbClr val="DEDB7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922tgp_connection_light 2">
        <a:dk1>
          <a:srgbClr val="000000"/>
        </a:dk1>
        <a:lt1>
          <a:srgbClr val="FFFFFF"/>
        </a:lt1>
        <a:dk2>
          <a:srgbClr val="37399B"/>
        </a:dk2>
        <a:lt2>
          <a:srgbClr val="C0C0C0"/>
        </a:lt2>
        <a:accent1>
          <a:srgbClr val="4987E3"/>
        </a:accent1>
        <a:accent2>
          <a:srgbClr val="D23516"/>
        </a:accent2>
        <a:accent3>
          <a:srgbClr val="FFFFFF"/>
        </a:accent3>
        <a:accent4>
          <a:srgbClr val="000000"/>
        </a:accent4>
        <a:accent5>
          <a:srgbClr val="B1C3EF"/>
        </a:accent5>
        <a:accent6>
          <a:srgbClr val="BE2F13"/>
        </a:accent6>
        <a:hlink>
          <a:srgbClr val="36A1B6"/>
        </a:hlink>
        <a:folHlink>
          <a:srgbClr val="7FB24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922tgp_connection_light 3">
        <a:dk1>
          <a:srgbClr val="000000"/>
        </a:dk1>
        <a:lt1>
          <a:srgbClr val="FFFFFF"/>
        </a:lt1>
        <a:dk2>
          <a:srgbClr val="000066"/>
        </a:dk2>
        <a:lt2>
          <a:srgbClr val="969696"/>
        </a:lt2>
        <a:accent1>
          <a:srgbClr val="117AC1"/>
        </a:accent1>
        <a:accent2>
          <a:srgbClr val="3E9887"/>
        </a:accent2>
        <a:accent3>
          <a:srgbClr val="FFFFFF"/>
        </a:accent3>
        <a:accent4>
          <a:srgbClr val="000000"/>
        </a:accent4>
        <a:accent5>
          <a:srgbClr val="AABEDD"/>
        </a:accent5>
        <a:accent6>
          <a:srgbClr val="37897A"/>
        </a:accent6>
        <a:hlink>
          <a:srgbClr val="D17FB6"/>
        </a:hlink>
        <a:folHlink>
          <a:srgbClr val="E3981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cdb2004211gl</Template>
  <TotalTime>1001</TotalTime>
  <Words>777</Words>
  <Application>Microsoft Office PowerPoint</Application>
  <PresentationFormat>Экран (4:3)</PresentationFormat>
  <Paragraphs>75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cdb2004211gl</vt:lpstr>
      <vt:lpstr>Жидкие вещества Жидкие кристаллы</vt:lpstr>
      <vt:lpstr>Антуан де Сент- Экзюпери </vt:lpstr>
      <vt:lpstr>Тепловое движение молекул </vt:lpstr>
      <vt:lpstr>Жидкости текут  и почти   не сжимаются </vt:lpstr>
      <vt:lpstr>Вода – уникальное вещество </vt:lpstr>
      <vt:lpstr>Вода – удивительное  вещество </vt:lpstr>
      <vt:lpstr>Кластеры воды </vt:lpstr>
      <vt:lpstr>Вода – универсальный растворитель</vt:lpstr>
      <vt:lpstr>Презентация PowerPoint</vt:lpstr>
      <vt:lpstr>Жесткость воды</vt:lpstr>
      <vt:lpstr>Способы устранения жёсткости воды</vt:lpstr>
      <vt:lpstr>Круговорот воды в природе</vt:lpstr>
      <vt:lpstr>Водные ресурсы Земли</vt:lpstr>
      <vt:lpstr>Жидкие кристаллы</vt:lpstr>
      <vt:lpstr>Свойства ЖК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Жидкие вещества Жидкие кристаллы</dc:title>
  <dc:creator>Admin</dc:creator>
  <cp:lastModifiedBy>user</cp:lastModifiedBy>
  <cp:revision>76</cp:revision>
  <dcterms:created xsi:type="dcterms:W3CDTF">2003-01-01T07:11:09Z</dcterms:created>
  <dcterms:modified xsi:type="dcterms:W3CDTF">2017-02-28T10:01:42Z</dcterms:modified>
</cp:coreProperties>
</file>